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8" r:id="rId3"/>
    <p:sldId id="298" r:id="rId4"/>
    <p:sldId id="278" r:id="rId5"/>
    <p:sldId id="300" r:id="rId6"/>
    <p:sldId id="302" r:id="rId7"/>
    <p:sldId id="301" r:id="rId8"/>
    <p:sldId id="293" r:id="rId9"/>
    <p:sldId id="310" r:id="rId10"/>
    <p:sldId id="311" r:id="rId11"/>
    <p:sldId id="312" r:id="rId12"/>
    <p:sldId id="316" r:id="rId13"/>
    <p:sldId id="317" r:id="rId14"/>
    <p:sldId id="269" r:id="rId15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4F"/>
    <a:srgbClr val="002F3E"/>
    <a:srgbClr val="01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902149305814843E-2"/>
          <c:y val="2.7715174504420161E-2"/>
          <c:w val="0.61765951324169854"/>
          <c:h val="0.92945228307965755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spPr>
    <a:solidFill>
      <a:prstClr val="white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промышленного производства Самарской области в 2015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0A-4A38-99DE-DBFFB483C7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0A-4A38-99DE-DBFFB483C7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0A-4A38-99DE-DBFFB483C7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0A-4A38-99DE-DBFFB483C7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920-4A0A-B24A-8D241C017E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0A-4A38-99DE-DBFFB483C7B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0A-4A38-99DE-DBFFB483C7B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90A-4A38-99DE-DBFFB483C7B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90A-4A38-99DE-DBFFB483C7B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920-4A0A-B24A-8D241C017E0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920-4A0A-B24A-8D241C017E08}"/>
              </c:ext>
            </c:extLst>
          </c:dPt>
          <c:dLbls>
            <c:dLbl>
              <c:idx val="4"/>
              <c:layout>
                <c:manualLayout>
                  <c:x val="-1.1700047561168955E-3"/>
                  <c:y val="-7.277330557143952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920-4A0A-B24A-8D241C017E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8541105180644373E-2"/>
                  <c:y val="-6.971167710181462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920-4A0A-B24A-8D241C017E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3809825785199692E-2"/>
                  <c:y val="-1.40199514166874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920-4A0A-B24A-8D241C017E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Производство пищевых продуктов</c:v>
                </c:pt>
                <c:pt idx="1">
                  <c:v>Добыча топливо-энергетических полезных ископаемых</c:v>
                </c:pt>
                <c:pt idx="2">
                  <c:v>Производство машин, оборудования и электрооборудования</c:v>
                </c:pt>
                <c:pt idx="3">
                  <c:v>Металлургическое производство</c:v>
                </c:pt>
                <c:pt idx="4">
                  <c:v>Производство резиновых и пластмассовых изделий</c:v>
                </c:pt>
                <c:pt idx="5">
                  <c:v>Химическое производство</c:v>
                </c:pt>
                <c:pt idx="6">
                  <c:v>Производство нефтепродуктов</c:v>
                </c:pt>
                <c:pt idx="7">
                  <c:v>Производство транспортных средств и оборудования</c:v>
                </c:pt>
                <c:pt idx="8">
                  <c:v>Производство и распределение электроэнергии, газа и воды</c:v>
                </c:pt>
                <c:pt idx="9">
                  <c:v>Прочие производства</c:v>
                </c:pt>
                <c:pt idx="10">
                  <c:v>Производство прочих неметаллических минеральных продуктов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</c:v>
                </c:pt>
                <c:pt idx="1">
                  <c:v>20.100000000000001</c:v>
                </c:pt>
                <c:pt idx="2">
                  <c:v>6.8</c:v>
                </c:pt>
                <c:pt idx="3">
                  <c:v>6.5</c:v>
                </c:pt>
                <c:pt idx="4">
                  <c:v>2.6</c:v>
                </c:pt>
                <c:pt idx="5">
                  <c:v>13.9</c:v>
                </c:pt>
                <c:pt idx="6">
                  <c:v>5.4</c:v>
                </c:pt>
                <c:pt idx="7">
                  <c:v>22.9</c:v>
                </c:pt>
                <c:pt idx="8">
                  <c:v>9.7000000000000011</c:v>
                </c:pt>
                <c:pt idx="9">
                  <c:v>2.2000000000000002</c:v>
                </c:pt>
                <c:pt idx="10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20-4A0A-B24A-8D241C017E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785535669078663"/>
          <c:y val="4.2316615210349913E-2"/>
          <c:w val="0.36071732011561558"/>
          <c:h val="0.8911834248014401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Товарная структура экспорта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A2C-BD57-3E0343C659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EB-4A2C-BD57-3E0343C659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EB-4A2C-BD57-3E0343C659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EB-4A2C-BD57-3E0343C659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EB-4A2C-BD57-3E0343C659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EB-4A2C-BD57-3E0343C659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2EB-4A2C-BD57-3E0343C659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2EB-4A2C-BD57-3E0343C65942}"/>
              </c:ext>
            </c:extLst>
          </c:dPt>
          <c:dLbls>
            <c:dLbl>
              <c:idx val="4"/>
              <c:layout>
                <c:manualLayout>
                  <c:x val="-1.1700047561168962E-3"/>
                  <c:y val="-7.277330557143952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2EB-4A2C-BD57-3E0343C659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2EB-4A2C-BD57-3E0343C6594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2EB-4A2C-BD57-3E0343C6594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2EB-4A2C-BD57-3E0343C65942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Минеральные продукты - 55,49%</c:v>
                </c:pt>
                <c:pt idx="1">
                  <c:v>Продукция химической промышленности - 28,45%</c:v>
                </c:pt>
                <c:pt idx="2">
                  <c:v>Машины, оборудование и
транспортные средства - 8,55%</c:v>
                </c:pt>
                <c:pt idx="3">
                  <c:v>Металлы, драгоценные камни и
изделия из них - 5,23%</c:v>
                </c:pt>
                <c:pt idx="4">
                  <c:v>Продовольственные товары и
сельскохозяйственное сырье - 1,41%</c:v>
                </c:pt>
                <c:pt idx="5">
                  <c:v>Прочие товары - 0,61%</c:v>
                </c:pt>
                <c:pt idx="6">
                  <c:v>Текстиль, текстильные изделия и обувь - 0,23%</c:v>
                </c:pt>
                <c:pt idx="7">
                  <c:v>Другое - 0,03%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55.49</c:v>
                </c:pt>
                <c:pt idx="1">
                  <c:v>28.45</c:v>
                </c:pt>
                <c:pt idx="2">
                  <c:v>8.5500000000000007</c:v>
                </c:pt>
                <c:pt idx="3">
                  <c:v>5.23</c:v>
                </c:pt>
                <c:pt idx="4">
                  <c:v>1.41</c:v>
                </c:pt>
                <c:pt idx="5">
                  <c:v>0.61000000000000054</c:v>
                </c:pt>
                <c:pt idx="6">
                  <c:v>0.23</c:v>
                </c:pt>
                <c:pt idx="7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2EB-4A2C-BD57-3E0343C659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73829319511002"/>
          <c:y val="4.0637199140263404E-2"/>
          <c:w val="0.33215321248458735"/>
          <c:h val="0.9593628008597365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Товарная структура экспорта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66-49D9-8CAD-3393EFF153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66-49D9-8CAD-3393EFF153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66-49D9-8CAD-3393EFF153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66-49D9-8CAD-3393EFF1537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66-49D9-8CAD-3393EFF153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66-49D9-8CAD-3393EFF1537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66-49D9-8CAD-3393EFF1537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66-49D9-8CAD-3393EFF1537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466-49D9-8CAD-3393EFF15372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66-49D9-8CAD-3393EFF1537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469906778894043E-2"/>
                  <c:y val="5.79708493885072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466-49D9-8CAD-3393EFF153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466-49D9-8CAD-3393EFF1537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466-49D9-8CAD-3393EFF1537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466-49D9-8CAD-3393EFF1537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466-49D9-8CAD-3393EFF15372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Минеральные продукты - 0,93%</c:v>
                </c:pt>
                <c:pt idx="1">
                  <c:v>Продукция химической промышленности - 21,01%</c:v>
                </c:pt>
                <c:pt idx="2">
                  <c:v>Машины, оборудование и
транспортные средства - 59,14%</c:v>
                </c:pt>
                <c:pt idx="3">
                  <c:v>Металлы, драгоценные камни и
изделия из них - 8,2%</c:v>
                </c:pt>
                <c:pt idx="4">
                  <c:v>Продовольственные товары и
сельскохозяйственное сырье - 5,28%</c:v>
                </c:pt>
                <c:pt idx="5">
                  <c:v>Прочие товары - 3,51%</c:v>
                </c:pt>
                <c:pt idx="6">
                  <c:v>Текстиль, текстильные изделия и обувь - 0,76%</c:v>
                </c:pt>
                <c:pt idx="7">
                  <c:v>Древесина и изделия из нее - 1,09%
</c:v>
                </c:pt>
                <c:pt idx="8">
                  <c:v>Другое - 0,08%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0.93</c:v>
                </c:pt>
                <c:pt idx="1">
                  <c:v>21.01</c:v>
                </c:pt>
                <c:pt idx="2">
                  <c:v>59.14</c:v>
                </c:pt>
                <c:pt idx="3">
                  <c:v>8.2000000000000011</c:v>
                </c:pt>
                <c:pt idx="4">
                  <c:v>5.28</c:v>
                </c:pt>
                <c:pt idx="5">
                  <c:v>3.51</c:v>
                </c:pt>
                <c:pt idx="6">
                  <c:v>0.76000000000000056</c:v>
                </c:pt>
                <c:pt idx="7">
                  <c:v>1.0900000000000001</c:v>
                </c:pt>
                <c:pt idx="8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466-49D9-8CAD-3393EFF153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59645669291356"/>
          <c:y val="4.2139391919416395E-2"/>
          <c:w val="0.32892485989717013"/>
          <c:h val="0.9578605305915717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27406-C532-4A41-8354-1469EE59608C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2863-6065-4B68-B1DF-C8B9970F2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2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8E9EB7-CC19-47C7-82EF-6E1B254FC301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48BC23-90DF-4183-A0EC-4E50BBCE8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02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D80C27-58CA-492C-B87D-856829B07C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6612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05561D-7413-439F-9BB8-F94D70FC69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9616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66FD-3DF5-458D-AA75-5B658C83ED5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6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49C8A-C3B9-4CB8-9B34-83F8F251161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4DCFB-D89B-4905-B0A1-4D5A74D76C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0428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7334FB-63DC-4900-851D-1BA2FD89C7C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7213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7334FB-63DC-4900-851D-1BA2FD89C7C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3679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7334FB-63DC-4900-851D-1BA2FD89C7C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79175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F4881F-B04A-4FB6-AE60-F958FE5574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7663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9E2E-DD64-47D3-AA2C-63E38C7D793D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939E9-D87A-4D82-A307-540835B7E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1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39A5-AE4A-4C06-98FD-9FE616285866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87ED-7133-4BA0-8A15-C5FE64D30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0702-803E-4D38-953A-5B0A54207737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A9C6-F819-4586-83C0-DDA482236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4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0ED7-53F1-4EB3-9E6F-31EC23F421E1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64086-F234-4077-98BD-E97CF0760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8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D25C-7E0E-4296-B2E1-279653AE0EEF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EF70-B626-4E7A-A779-FDAE9444A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6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F4B8-CE44-4035-B7AA-491FCD3B8C4B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3AA8-F37D-4874-98DD-FC2D5CD2D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7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188D-5B27-4718-8B27-6A4BA1345072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0CCF-D01A-45A0-97EB-F67906FD2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B3D1-4732-4035-9E04-736E2F26D5C2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FDE9-33DA-4EFE-9FF4-6D64F87C8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6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A300-AAAE-48AA-A34A-3740A993EB4B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1C8C-57EA-4E9E-9E97-2B3DAC799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8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F6DC-3BCC-4259-80A0-5E3BFA74E2C0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52BA-924F-4256-960C-9AE0BA246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7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37ED-48C6-4847-9B93-45D86352D11A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1AFF-5969-4DB2-B843-F6C30454E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0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DF68C6-FF22-4263-BDCD-72F5008BA38A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662F9D-110C-4144-8C7D-7B40F2B2E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0" name="Рисунок 35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5" y="0"/>
            <a:ext cx="9201150" cy="6858000"/>
          </a:xfrm>
          <a:prstGeom prst="rect">
            <a:avLst/>
          </a:prstGeom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493713" y="2230438"/>
            <a:ext cx="825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00038" y="2065338"/>
            <a:ext cx="8642350" cy="157003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9600">
              <a:solidFill>
                <a:schemeClr val="bg1"/>
              </a:solidFill>
            </a:endParaRP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1150938" y="4095750"/>
            <a:ext cx="7129462" cy="369888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476375" y="4416425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1150938" y="4135438"/>
            <a:ext cx="7129462" cy="36988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1303338" y="4287838"/>
            <a:ext cx="7129462" cy="36988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1455738" y="4440238"/>
            <a:ext cx="7129462" cy="36988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1431925" y="4868863"/>
            <a:ext cx="7127875" cy="36988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30994" y="5185082"/>
            <a:ext cx="8580437" cy="646331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СамГУПС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Железнов Дмитрий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Валерианович</a:t>
            </a:r>
            <a:endParaRPr lang="ru-RU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4" name="TextBox 15"/>
          <p:cNvSpPr txBox="1">
            <a:spLocks noChangeArrowheads="1"/>
          </p:cNvSpPr>
          <p:nvPr/>
        </p:nvSpPr>
        <p:spPr bwMode="auto">
          <a:xfrm>
            <a:off x="389166" y="4425525"/>
            <a:ext cx="8769350" cy="707886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ru-RU" sz="2000" b="1" dirty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</a:t>
            </a:r>
            <a:r>
              <a:rPr lang="ru-RU" sz="2000" b="1" dirty="0" err="1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СамГУПС</a:t>
            </a:r>
            <a:r>
              <a:rPr lang="ru-RU" sz="2000" b="1" dirty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партнерами из Китайской Народной Республики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7613" y="1817689"/>
            <a:ext cx="4084637" cy="2411411"/>
          </a:xfrm>
          <a:prstGeom prst="rect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7" descr="Рисунок4.wm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21288"/>
            <a:ext cx="9144000" cy="523875"/>
          </a:xfrm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4499992" y="6545263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10</a:t>
            </a:r>
            <a:endParaRPr lang="ru-RU" sz="1800" dirty="0"/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277813" y="188913"/>
            <a:ext cx="843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73313" y="159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0" y="689"/>
            <a:ext cx="9144000" cy="966290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ПОЛИГОН ОРГАНИЗАЦИИ СКОРОСТНОГО И ВЫСОКОСКОРОСТНОГО ЖЕЛЕЗНОДОРОЖНОГО ТРАНСПОРТА РФ ДО 2030 ГОДА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moskv\Desktop\КИТАЙ\Новая папка (2)\Новая папка (3)\perspectiveRussi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6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7" descr="Рисунок4.wm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21388"/>
            <a:ext cx="9144000" cy="523875"/>
          </a:xfrm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11</a:t>
            </a:r>
            <a:endParaRPr lang="ru-RU" sz="1800" dirty="0"/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277813" y="188913"/>
            <a:ext cx="843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0" y="689"/>
            <a:ext cx="9144000" cy="707886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eaLnBrk="1" hangingPunct="1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     ЕВРАЗИЙСКИЙ ВЫСОКОСКОРОСТНОЙ ТРАНСПОРТНЫЙ КОРИДОР </a:t>
            </a:r>
          </a:p>
          <a:p>
            <a:pPr lvl="0" algn="just" eaLnBrk="1" hangingPunct="1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           МОСКВА – ПЕКИН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ВСМ Шелковый путь"/>
          <p:cNvPicPr>
            <a:picLocks noChangeAspect="1" noChangeArrowheads="1"/>
          </p:cNvPicPr>
          <p:nvPr/>
        </p:nvPicPr>
        <p:blipFill>
          <a:blip r:embed="rId4" cstate="print"/>
          <a:srcRect l="130" t="6311"/>
          <a:stretch>
            <a:fillRect/>
          </a:stretch>
        </p:blipFill>
        <p:spPr bwMode="auto">
          <a:xfrm>
            <a:off x="0" y="692696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8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7996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7" descr="Рисунок4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21388"/>
            <a:ext cx="9144000" cy="523875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434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12</a:t>
            </a:r>
            <a:endParaRPr lang="ru-RU" sz="1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07249" y="85855"/>
            <a:ext cx="7850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ru-RU" sz="2400" b="1" dirty="0" smtClean="0">
                <a:solidFill>
                  <a:schemeClr val="bg1"/>
                </a:solidFill>
              </a:rPr>
              <a:t>СХЕМА МАРШРУТА ВСМ САМАРА - КУРУМОЧ – ТОЛЬЯТТИ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AutoShape 4" descr="gallery_20024_987_8635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gallery_20024_987_8635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C:\Users\Liza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9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" y="1268760"/>
            <a:ext cx="8085584" cy="438194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СамГУПС </a:t>
            </a:r>
            <a:r>
              <a:rPr lang="ru-RU" dirty="0" smtClean="0"/>
              <a:t>способен </a:t>
            </a:r>
            <a:r>
              <a:rPr lang="ru-RU" dirty="0" smtClean="0"/>
              <a:t>быть связующим компонентом эффективного партнерства между транспортным бизнесом и академическим сообществом, наукой и образованием, наукой и производством, фундаментальной наукой и процессом внедрения в производство. </a:t>
            </a:r>
          </a:p>
          <a:p>
            <a:endParaRPr lang="ru-RU" dirty="0"/>
          </a:p>
        </p:txBody>
      </p:sp>
      <p:pic>
        <p:nvPicPr>
          <p:cNvPr id="5" name="Содержимое 7" descr="Рисунок4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6021288"/>
            <a:ext cx="9144000" cy="523875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434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13</a:t>
            </a:r>
            <a:endParaRPr lang="ru-RU" sz="1800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7996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7" descr="Рисунок4.wm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21388"/>
            <a:ext cx="9144000" cy="523875"/>
          </a:xfrm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0" y="141277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 ВНИМАНИЕ!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16" y="1343369"/>
            <a:ext cx="6282684" cy="45661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501" y="667792"/>
            <a:ext cx="8106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dirty="0" smtClean="0">
                <a:latin typeface="Verdana" panose="020B0604030504040204" pitchFamily="34" charset="0"/>
              </a:rPr>
              <a:t>СамГУПС – </a:t>
            </a:r>
            <a:r>
              <a:rPr lang="ru-RU" altLang="ru-RU" sz="1400" dirty="0" smtClean="0">
                <a:latin typeface="Verdana" panose="020B0604030504040204" pitchFamily="34" charset="0"/>
              </a:rPr>
              <a:t>крупнейший транспортный вуз Приволжского федерального округа</a:t>
            </a:r>
            <a:endParaRPr lang="ru-RU" altLang="ru-RU" sz="1400" dirty="0">
              <a:latin typeface="Verdana" panose="020B060403050404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38186" y="1228798"/>
            <a:ext cx="2811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Verdana" panose="020B0604030504040204" pitchFamily="34" charset="0"/>
              </a:rPr>
              <a:t>В составе </a:t>
            </a:r>
            <a:r>
              <a:rPr lang="ru-RU" altLang="ru-RU" sz="1400" dirty="0" smtClean="0">
                <a:latin typeface="Verdana" panose="020B0604030504040204" pitchFamily="34" charset="0"/>
              </a:rPr>
              <a:t>университетского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Verdana" panose="020B0604030504040204" pitchFamily="34" charset="0"/>
              </a:rPr>
              <a:t>комплекса входят</a:t>
            </a:r>
            <a:r>
              <a:rPr lang="ru-RU" altLang="ru-RU" sz="1400" dirty="0">
                <a:latin typeface="Verdana" panose="020B0604030504040204" pitchFamily="34" charset="0"/>
              </a:rPr>
              <a:t>:</a:t>
            </a:r>
            <a:endParaRPr lang="ru-RU" altLang="ru-RU" sz="1400" dirty="0">
              <a:latin typeface="Verdana" panose="020B060403050404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7013" y="1878100"/>
            <a:ext cx="3214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latin typeface="Verdana" panose="020B0604030504040204" pitchFamily="34" charset="0"/>
              </a:rPr>
              <a:t>Филиалов              </a:t>
            </a:r>
            <a:r>
              <a:rPr lang="ru-RU" altLang="ru-RU" sz="1400" b="1" dirty="0" smtClean="0">
                <a:latin typeface="Verdana" panose="020B0604030504040204" pitchFamily="34" charset="0"/>
              </a:rPr>
              <a:t>12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latin typeface="Verdana" panose="020B0604030504040204" pitchFamily="34" charset="0"/>
              </a:rPr>
              <a:t>Структурных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latin typeface="Verdana" panose="020B0604030504040204" pitchFamily="34" charset="0"/>
              </a:rPr>
              <a:t>подразделений      </a:t>
            </a:r>
            <a:r>
              <a:rPr lang="ru-RU" altLang="ru-RU" sz="1400" b="1" dirty="0" smtClean="0">
                <a:latin typeface="Verdana" panose="020B0604030504040204" pitchFamily="34" charset="0"/>
              </a:rPr>
              <a:t>1</a:t>
            </a:r>
            <a:endParaRPr lang="ru-RU" altLang="ru-RU" sz="1400" b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Verdana" panose="020B0604030504040204" pitchFamily="34" charset="0"/>
              </a:rPr>
              <a:t>Факультетов          </a:t>
            </a:r>
            <a:r>
              <a:rPr lang="ru-RU" altLang="ru-RU" sz="1400" b="1" dirty="0">
                <a:latin typeface="Verdana" panose="020B0604030504040204" pitchFamily="34" charset="0"/>
              </a:rPr>
              <a:t>5</a:t>
            </a:r>
            <a:endParaRPr lang="ru-RU" altLang="ru-RU" sz="1400" b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Verdana" panose="020B0604030504040204" pitchFamily="34" charset="0"/>
              </a:rPr>
              <a:t>Кафедр                 </a:t>
            </a:r>
            <a:r>
              <a:rPr lang="ru-RU" altLang="ru-RU" sz="1400" b="1" dirty="0">
                <a:latin typeface="Verdana" panose="020B0604030504040204" pitchFamily="34" charset="0"/>
              </a:rPr>
              <a:t>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Verdana" panose="020B060403050404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47013" y="3262792"/>
            <a:ext cx="21691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dirty="0" smtClean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 smtClean="0">
                <a:latin typeface="Verdana" panose="020B0604030504040204" pitchFamily="34" charset="0"/>
              </a:rPr>
              <a:t>Контингент </a:t>
            </a:r>
            <a:r>
              <a:rPr lang="ru-RU" altLang="ru-RU" sz="1350" dirty="0">
                <a:latin typeface="Verdana" panose="020B0604030504040204" pitchFamily="34" charset="0"/>
              </a:rPr>
              <a:t>студентов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0" y="-16325"/>
            <a:ext cx="9144000" cy="461665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indent="539750" algn="just" eaLnBrk="1" hangingPunct="1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Самарский государственный университет путей сообщения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87501" y="3810116"/>
            <a:ext cx="2143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Verdana" panose="020B0604030504040204" pitchFamily="34" charset="0"/>
              </a:rPr>
              <a:t>более </a:t>
            </a:r>
            <a:r>
              <a:rPr lang="ru-RU" altLang="ru-RU" sz="1200" b="1" dirty="0">
                <a:latin typeface="Verdana" panose="020B0604030504040204" pitchFamily="34" charset="0"/>
              </a:rPr>
              <a:t>21 000 </a:t>
            </a:r>
            <a:r>
              <a:rPr lang="ru-RU" altLang="ru-RU" sz="1200" b="1" dirty="0">
                <a:latin typeface="Verdana" panose="020B0604030504040204" pitchFamily="34" charset="0"/>
              </a:rPr>
              <a:t>чел. </a:t>
            </a:r>
            <a:r>
              <a:rPr lang="ru-RU" altLang="ru-RU" sz="1200" b="1" dirty="0" smtClean="0">
                <a:latin typeface="Verdana" panose="020B0604030504040204" pitchFamily="34" charset="0"/>
              </a:rPr>
              <a:t> </a:t>
            </a:r>
            <a:endParaRPr lang="ru-RU" altLang="ru-RU" sz="1200" b="1" dirty="0">
              <a:latin typeface="Verdana" panose="020B0604030504040204" pitchFamily="34" charset="0"/>
            </a:endParaRPr>
          </a:p>
        </p:txBody>
      </p:sp>
      <p:pic>
        <p:nvPicPr>
          <p:cNvPr id="12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52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15829" y="4167242"/>
            <a:ext cx="28568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Verdana" panose="020B0604030504040204" pitchFamily="34" charset="0"/>
              </a:rPr>
              <a:t>Количество специальностей,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Verdana" panose="020B0604030504040204" pitchFamily="34" charset="0"/>
              </a:rPr>
              <a:t>направлений </a:t>
            </a:r>
            <a:r>
              <a:rPr lang="ru-RU" altLang="ru-RU" sz="1350" dirty="0" smtClean="0">
                <a:latin typeface="Verdana" panose="020B0604030504040204" pitchFamily="34" charset="0"/>
              </a:rPr>
              <a:t>подготовки: </a:t>
            </a:r>
            <a:endParaRPr lang="ru-RU" altLang="ru-RU" sz="1350" dirty="0">
              <a:latin typeface="Verdana" panose="020B0604030504040204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02846" y="4779098"/>
            <a:ext cx="214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Verdana" panose="020B0604030504040204" pitchFamily="34" charset="0"/>
              </a:rPr>
              <a:t>СПО -  14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Verdana" panose="020B0604030504040204" pitchFamily="34" charset="0"/>
              </a:rPr>
              <a:t>ВПО -  21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290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44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Прямоугольник 5"/>
          <p:cNvSpPr>
            <a:spLocks noChangeArrowheads="1"/>
          </p:cNvSpPr>
          <p:nvPr/>
        </p:nvSpPr>
        <p:spPr bwMode="auto">
          <a:xfrm>
            <a:off x="4030663" y="32908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cs typeface="Arial" panose="020B0604020202020204" pitchFamily="34" charset="0"/>
            </a:endParaRPr>
          </a:p>
        </p:txBody>
      </p:sp>
      <p:sp>
        <p:nvSpPr>
          <p:cNvPr id="4107" name="Прямоугольник 12"/>
          <p:cNvSpPr>
            <a:spLocks noChangeArrowheads="1"/>
          </p:cNvSpPr>
          <p:nvPr/>
        </p:nvSpPr>
        <p:spPr bwMode="auto">
          <a:xfrm>
            <a:off x="38068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cs typeface="Arial" panose="020B0604020202020204" pitchFamily="34" charset="0"/>
            </a:endParaRPr>
          </a:p>
        </p:txBody>
      </p:sp>
      <p:pic>
        <p:nvPicPr>
          <p:cNvPr id="4113" name="Содержимое 7" descr="Рисунок4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52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290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3</a:t>
            </a:r>
            <a:endParaRPr lang="ru-RU" sz="1800" dirty="0"/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0" y="-16325"/>
            <a:ext cx="9144000" cy="446276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3" cstate="print"/>
          <a:srcRect t="10265" b="6180"/>
          <a:stretch>
            <a:fillRect/>
          </a:stretch>
        </p:blipFill>
        <p:spPr bwMode="auto">
          <a:xfrm>
            <a:off x="0" y="404664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0449" y="43934"/>
            <a:ext cx="9003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ХЕМА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ТРАНСПОРТНЫХ КОРИДОРОВ, ПРОХОДЯЩИХ ЧЕРЕЗ САМАРСКУЮ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ОБЛАСТЬ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7" descr="Рисунок4.wm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21388"/>
            <a:ext cx="9144000" cy="523875"/>
          </a:xfrm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290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4</a:t>
            </a:r>
            <a:endParaRPr lang="ru-RU" sz="1800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0" y="0"/>
            <a:ext cx="9162256" cy="646331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СХЕМЫ ТРАНСПОРТНЫХ ПОТОКОВ КИТАЙ –РОССИЯ</a:t>
            </a:r>
            <a:endParaRPr lang="ru-RU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895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7" descr="Рисунок4.wm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21388"/>
            <a:ext cx="9144000" cy="523875"/>
          </a:xfrm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290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5</a:t>
            </a:r>
            <a:endParaRPr lang="ru-RU" sz="1800" dirty="0"/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277813" y="188913"/>
            <a:ext cx="843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0" y="2873"/>
            <a:ext cx="9144000" cy="1015663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ПЕРЕСЕЧЕНИЕ ОСНОВНЫХ ТРАНСПОРТНЫХ НАПРАВЛЕНИЙ «ЗАПАД-ВОСТОК» </a:t>
            </a:r>
            <a:r>
              <a:rPr lang="ru-RU" sz="2000" b="1" dirty="0">
                <a:solidFill>
                  <a:schemeClr val="bg1"/>
                </a:solidFill>
              </a:rPr>
              <a:t>И</a:t>
            </a:r>
            <a:r>
              <a:rPr lang="ru-RU" sz="2000" b="1" dirty="0" smtClean="0">
                <a:solidFill>
                  <a:schemeClr val="bg1"/>
                </a:solidFill>
              </a:rPr>
              <a:t> «СЕВЕР-ЮГ» НА ТЕРРИТОРИИ РФ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21388"/>
            <a:ext cx="9144000" cy="523875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290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6</a:t>
            </a:r>
            <a:endParaRPr lang="ru-RU" sz="1800" dirty="0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46339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СТРУКТУРА ПРОМЫШЛЕННОГО ПРОИЗВОДСТВА САМАРСКОЙ ОБЛАСТИ В 2015 ГОДУ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9188761"/>
              </p:ext>
            </p:extLst>
          </p:nvPr>
        </p:nvGraphicFramePr>
        <p:xfrm>
          <a:off x="179512" y="908720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01016355"/>
              </p:ext>
            </p:extLst>
          </p:nvPr>
        </p:nvGraphicFramePr>
        <p:xfrm>
          <a:off x="0" y="463397"/>
          <a:ext cx="9108503" cy="54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96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290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7</a:t>
            </a:r>
            <a:endParaRPr lang="ru-RU" sz="1800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ТОВАРНАЯ СТРУКТУРА ЭКСПОРТА САМАРСКОЙ ОБЛАСТИ</a:t>
            </a:r>
            <a:endParaRPr lang="ru-RU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9512" y="692696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290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8</a:t>
            </a:r>
            <a:endParaRPr lang="ru-RU" sz="1800" dirty="0"/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277813" y="188913"/>
            <a:ext cx="843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87148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ТОВАРНАЯ СТРУКТУРА ИМПОРТА САМАРСКОЙ ОБЛАСТИ</a:t>
            </a:r>
            <a:endParaRPr lang="ru-RU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618973245"/>
              </p:ext>
            </p:extLst>
          </p:nvPr>
        </p:nvGraphicFramePr>
        <p:xfrm>
          <a:off x="0" y="548680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7" descr="Рисунок4.wm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21388"/>
            <a:ext cx="9144000" cy="523875"/>
          </a:xfrm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9</a:t>
            </a:r>
            <a:endParaRPr lang="ru-RU" sz="1800" dirty="0"/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277813" y="188913"/>
            <a:ext cx="843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0" y="689"/>
            <a:ext cx="9144000" cy="646331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ГЕОГРАФИЯ ВНЕШНЕЙ ТОРГОВЛИ САМАРСКОЙ ОБЛАСТИ</a:t>
            </a:r>
            <a:endParaRPr lang="ru-RU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Artem\Desktop\Статья\geogr_vneshneecono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5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6788</TotalTime>
  <Words>205</Words>
  <Application>Microsoft Office PowerPoint</Application>
  <PresentationFormat>Экран (4:3)</PresentationFormat>
  <Paragraphs>63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Литвякова Татьяна Александровна</cp:lastModifiedBy>
  <cp:revision>239</cp:revision>
  <cp:lastPrinted>2015-08-31T15:04:19Z</cp:lastPrinted>
  <dcterms:created xsi:type="dcterms:W3CDTF">2015-05-29T05:17:33Z</dcterms:created>
  <dcterms:modified xsi:type="dcterms:W3CDTF">2016-11-21T09:39:16Z</dcterms:modified>
</cp:coreProperties>
</file>